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notesSlides/notesSlide15.xml" ContentType="application/vnd.openxmlformats-officedocument.presentationml.notesSlide+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1" r:id="rId1"/>
  </p:sldMasterIdLst>
  <p:notesMasterIdLst>
    <p:notesMasterId r:id="rId17"/>
  </p:notesMasterIdLst>
  <p:sldIdLst>
    <p:sldId id="256" r:id="rId2"/>
    <p:sldId id="257" r:id="rId3"/>
    <p:sldId id="258" r:id="rId4"/>
    <p:sldId id="260" r:id="rId5"/>
    <p:sldId id="261" r:id="rId6"/>
    <p:sldId id="262" r:id="rId7"/>
    <p:sldId id="263" r:id="rId8"/>
    <p:sldId id="264" r:id="rId9"/>
    <p:sldId id="265" r:id="rId10"/>
    <p:sldId id="266" r:id="rId11"/>
    <p:sldId id="268" r:id="rId12"/>
    <p:sldId id="269" r:id="rId13"/>
    <p:sldId id="270" r:id="rId14"/>
    <p:sldId id="267" r:id="rId15"/>
    <p:sldId id="259" r:id="rId16"/>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pitchFamily="34" charset="0"/>
        <a:ea typeface="+mn-ea"/>
        <a:cs typeface="+mn-cs"/>
      </a:defRPr>
    </a:lvl1pPr>
    <a:lvl2pPr marL="457200" algn="l" rtl="0" fontAlgn="base">
      <a:spcBef>
        <a:spcPct val="0"/>
      </a:spcBef>
      <a:spcAft>
        <a:spcPct val="0"/>
      </a:spcAft>
      <a:defRPr kern="1200">
        <a:solidFill>
          <a:schemeClr val="tx1"/>
        </a:solidFill>
        <a:latin typeface="Arial" pitchFamily="34" charset="0"/>
        <a:ea typeface="+mn-ea"/>
        <a:cs typeface="+mn-cs"/>
      </a:defRPr>
    </a:lvl2pPr>
    <a:lvl3pPr marL="914400" algn="l" rtl="0" fontAlgn="base">
      <a:spcBef>
        <a:spcPct val="0"/>
      </a:spcBef>
      <a:spcAft>
        <a:spcPct val="0"/>
      </a:spcAft>
      <a:defRPr kern="1200">
        <a:solidFill>
          <a:schemeClr val="tx1"/>
        </a:solidFill>
        <a:latin typeface="Arial" pitchFamily="34" charset="0"/>
        <a:ea typeface="+mn-ea"/>
        <a:cs typeface="+mn-cs"/>
      </a:defRPr>
    </a:lvl3pPr>
    <a:lvl4pPr marL="1371600" algn="l" rtl="0" fontAlgn="base">
      <a:spcBef>
        <a:spcPct val="0"/>
      </a:spcBef>
      <a:spcAft>
        <a:spcPct val="0"/>
      </a:spcAft>
      <a:defRPr kern="1200">
        <a:solidFill>
          <a:schemeClr val="tx1"/>
        </a:solidFill>
        <a:latin typeface="Arial" pitchFamily="34" charset="0"/>
        <a:ea typeface="+mn-ea"/>
        <a:cs typeface="+mn-cs"/>
      </a:defRPr>
    </a:lvl4pPr>
    <a:lvl5pPr marL="1828800" algn="l" rtl="0" fontAlgn="base">
      <a:spcBef>
        <a:spcPct val="0"/>
      </a:spcBef>
      <a:spcAft>
        <a:spcPct val="0"/>
      </a:spcAft>
      <a:defRPr kern="1200">
        <a:solidFill>
          <a:schemeClr val="tx1"/>
        </a:solidFill>
        <a:latin typeface="Arial" pitchFamily="34" charset="0"/>
        <a:ea typeface="+mn-ea"/>
        <a:cs typeface="+mn-cs"/>
      </a:defRPr>
    </a:lvl5pPr>
    <a:lvl6pPr marL="2286000" algn="l" defTabSz="914400" rtl="0" eaLnBrk="1" latinLnBrk="0" hangingPunct="1">
      <a:defRPr kern="1200">
        <a:solidFill>
          <a:schemeClr val="tx1"/>
        </a:solidFill>
        <a:latin typeface="Arial" pitchFamily="34" charset="0"/>
        <a:ea typeface="+mn-ea"/>
        <a:cs typeface="+mn-cs"/>
      </a:defRPr>
    </a:lvl6pPr>
    <a:lvl7pPr marL="2743200" algn="l" defTabSz="914400" rtl="0" eaLnBrk="1" latinLnBrk="0" hangingPunct="1">
      <a:defRPr kern="1200">
        <a:solidFill>
          <a:schemeClr val="tx1"/>
        </a:solidFill>
        <a:latin typeface="Arial" pitchFamily="34" charset="0"/>
        <a:ea typeface="+mn-ea"/>
        <a:cs typeface="+mn-cs"/>
      </a:defRPr>
    </a:lvl7pPr>
    <a:lvl8pPr marL="3200400" algn="l" defTabSz="914400" rtl="0" eaLnBrk="1" latinLnBrk="0" hangingPunct="1">
      <a:defRPr kern="1200">
        <a:solidFill>
          <a:schemeClr val="tx1"/>
        </a:solidFill>
        <a:latin typeface="Arial" pitchFamily="34" charset="0"/>
        <a:ea typeface="+mn-ea"/>
        <a:cs typeface="+mn-cs"/>
      </a:defRPr>
    </a:lvl8pPr>
    <a:lvl9pPr marL="3657600" algn="l" defTabSz="914400" rtl="0" eaLnBrk="1" latinLnBrk="0" hangingPunct="1">
      <a:defRPr kern="1200">
        <a:solidFill>
          <a:schemeClr val="tx1"/>
        </a:solidFill>
        <a:latin typeface="Arial"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74" d="100"/>
          <a:sy n="74" d="100"/>
        </p:scale>
        <p:origin x="-1050"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3E23C4E-346F-4CB8-883D-0BC70F10A090}" type="datetimeFigureOut">
              <a:rPr lang="en-US" smtClean="0"/>
              <a:t>2008-10-05</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78F01A2-5363-4942-8E95-E9D7591C8EEF}" type="slidenum">
              <a:rPr lang="en-US" smtClean="0"/>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1</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10</a:t>
            </a:fld>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11</a:t>
            </a:fld>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12</a:t>
            </a:fld>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13</a:t>
            </a:fld>
            <a:endParaRPr 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14</a:t>
            </a:fld>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15</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2</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3</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4</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5</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6</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7</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8</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078F01A2-5363-4942-8E95-E9D7591C8EEF}" type="slidenum">
              <a:rPr lang="en-US" smtClean="0"/>
              <a:t>9</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89B9DEFD-9FF2-4F89-83A0-418EB6393B1F}"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42C03645-0072-4D71-92C9-242CE748376F}"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E24BAE6D-3FC0-4519-8E6C-2CB659604115}"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DEF79E7-B597-49F5-A369-0CF0789C13FC}"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363902C-C685-42A9-A2EE-809FADC0D8F8}"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5F42C775-046B-498D-AA77-73827B06AF10}"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ABF01C9E-46A4-4DCF-A7C2-FEF415A200F9}"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80396E6A-4B69-4795-B385-C7E3D7D991AE}"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24E56421-F05D-4CAA-ACBF-55490D965898}"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84CDC1D2-66E9-471D-8C5D-EFDD7F4FDE9A}"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FF95A514-2600-42FD-80AC-5AB4A873CE4C}"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2150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150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US"/>
          </a:p>
        </p:txBody>
      </p:sp>
      <p:sp>
        <p:nvSpPr>
          <p:cNvPr id="2150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US"/>
          </a:p>
        </p:txBody>
      </p:sp>
      <p:sp>
        <p:nvSpPr>
          <p:cNvPr id="2151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0C3BF0D9-CD86-46F1-B1C5-E52D501E54DA}"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txStyles>
    <p:titleStyle>
      <a:lvl1pPr algn="ctr" rtl="0" fontAlgn="base">
        <a:spcBef>
          <a:spcPct val="0"/>
        </a:spcBef>
        <a:spcAft>
          <a:spcPct val="0"/>
        </a:spcAft>
        <a:defRPr sz="44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itchFamily="34" charset="0"/>
        </a:defRPr>
      </a:lvl2pPr>
      <a:lvl3pPr algn="ctr" rtl="0" fontAlgn="base">
        <a:spcBef>
          <a:spcPct val="0"/>
        </a:spcBef>
        <a:spcAft>
          <a:spcPct val="0"/>
        </a:spcAft>
        <a:defRPr sz="4400">
          <a:solidFill>
            <a:schemeClr val="tx2"/>
          </a:solidFill>
          <a:latin typeface="Arial" pitchFamily="34" charset="0"/>
        </a:defRPr>
      </a:lvl3pPr>
      <a:lvl4pPr algn="ctr" rtl="0" fontAlgn="base">
        <a:spcBef>
          <a:spcPct val="0"/>
        </a:spcBef>
        <a:spcAft>
          <a:spcPct val="0"/>
        </a:spcAft>
        <a:defRPr sz="4400">
          <a:solidFill>
            <a:schemeClr val="tx2"/>
          </a:solidFill>
          <a:latin typeface="Arial" pitchFamily="34" charset="0"/>
        </a:defRPr>
      </a:lvl4pPr>
      <a:lvl5pPr algn="ctr" rtl="0" fontAlgn="base">
        <a:spcBef>
          <a:spcPct val="0"/>
        </a:spcBef>
        <a:spcAft>
          <a:spcPct val="0"/>
        </a:spcAft>
        <a:defRPr sz="4400">
          <a:solidFill>
            <a:schemeClr val="tx2"/>
          </a:solidFill>
          <a:latin typeface="Arial" pitchFamily="34" charset="0"/>
        </a:defRPr>
      </a:lvl5pPr>
      <a:lvl6pPr marL="457200" algn="ctr" rtl="0" fontAlgn="base">
        <a:spcBef>
          <a:spcPct val="0"/>
        </a:spcBef>
        <a:spcAft>
          <a:spcPct val="0"/>
        </a:spcAft>
        <a:defRPr sz="4400">
          <a:solidFill>
            <a:schemeClr val="tx2"/>
          </a:solidFill>
          <a:latin typeface="Arial" pitchFamily="34" charset="0"/>
        </a:defRPr>
      </a:lvl6pPr>
      <a:lvl7pPr marL="914400" algn="ctr" rtl="0" fontAlgn="base">
        <a:spcBef>
          <a:spcPct val="0"/>
        </a:spcBef>
        <a:spcAft>
          <a:spcPct val="0"/>
        </a:spcAft>
        <a:defRPr sz="4400">
          <a:solidFill>
            <a:schemeClr val="tx2"/>
          </a:solidFill>
          <a:latin typeface="Arial" pitchFamily="34" charset="0"/>
        </a:defRPr>
      </a:lvl7pPr>
      <a:lvl8pPr marL="1371600" algn="ctr" rtl="0" fontAlgn="base">
        <a:spcBef>
          <a:spcPct val="0"/>
        </a:spcBef>
        <a:spcAft>
          <a:spcPct val="0"/>
        </a:spcAft>
        <a:defRPr sz="4400">
          <a:solidFill>
            <a:schemeClr val="tx2"/>
          </a:solidFill>
          <a:latin typeface="Arial" pitchFamily="34" charset="0"/>
        </a:defRPr>
      </a:lvl8pPr>
      <a:lvl9pPr marL="1828800" algn="ctr" rtl="0" fontAlgn="base">
        <a:spcBef>
          <a:spcPct val="0"/>
        </a:spcBef>
        <a:spcAft>
          <a:spcPct val="0"/>
        </a:spcAft>
        <a:defRPr sz="4400">
          <a:solidFill>
            <a:schemeClr val="tx2"/>
          </a:solidFill>
          <a:latin typeface="Arial" pitchFamily="34" charset="0"/>
        </a:defRPr>
      </a:lvl9pPr>
    </p:titleStyle>
    <p:bodyStyle>
      <a:lvl1pPr marL="342900" indent="-342900" algn="l" rtl="0" fontAlgn="base">
        <a:spcBef>
          <a:spcPct val="20000"/>
        </a:spcBef>
        <a:spcAft>
          <a:spcPct val="0"/>
        </a:spcAft>
        <a:buChar char="•"/>
        <a:defRPr sz="3200">
          <a:solidFill>
            <a:schemeClr val="tx1"/>
          </a:solidFill>
          <a:latin typeface="+mn-lt"/>
          <a:ea typeface="+mn-ea"/>
          <a:cs typeface="+mn-cs"/>
        </a:defRPr>
      </a:lvl1pPr>
      <a:lvl2pPr marL="742950" indent="-285750" algn="l" rtl="0" fontAlgn="base">
        <a:spcBef>
          <a:spcPct val="20000"/>
        </a:spcBef>
        <a:spcAft>
          <a:spcPct val="0"/>
        </a:spcAft>
        <a:buChar char="–"/>
        <a:defRPr sz="2800">
          <a:solidFill>
            <a:schemeClr val="tx1"/>
          </a:solidFill>
          <a:latin typeface="+mn-lt"/>
        </a:defRPr>
      </a:lvl2pPr>
      <a:lvl3pPr marL="1143000" indent="-228600" algn="l" rtl="0" fontAlgn="base">
        <a:spcBef>
          <a:spcPct val="20000"/>
        </a:spcBef>
        <a:spcAft>
          <a:spcPct val="0"/>
        </a:spcAft>
        <a:buChar char="•"/>
        <a:defRPr sz="2400">
          <a:solidFill>
            <a:schemeClr val="tx1"/>
          </a:solidFill>
          <a:latin typeface="+mn-lt"/>
        </a:defRPr>
      </a:lvl3pPr>
      <a:lvl4pPr marL="1600200" indent="-228600" algn="l" rtl="0" fontAlgn="base">
        <a:spcBef>
          <a:spcPct val="20000"/>
        </a:spcBef>
        <a:spcAft>
          <a:spcPct val="0"/>
        </a:spcAft>
        <a:buChar char="–"/>
        <a:defRPr sz="2000">
          <a:solidFill>
            <a:schemeClr val="tx1"/>
          </a:solidFill>
          <a:latin typeface="+mn-lt"/>
        </a:defRPr>
      </a:lvl4pPr>
      <a:lvl5pPr marL="2057400" indent="-228600" algn="l" rtl="0" fontAlgn="base">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mailto:kamalharmoni@yahoo.com" TargetMode="External"/><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hyperlink" Target="mailto:nurrahmah1979@yahoo.com" TargetMode="Externa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www.catalysis.org/" TargetMode="External"/><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r>
              <a:rPr lang="en-US" b="1"/>
              <a:t>Catalysis</a:t>
            </a:r>
          </a:p>
        </p:txBody>
      </p:sp>
      <p:sp>
        <p:nvSpPr>
          <p:cNvPr id="2051" name="Rectangle 3"/>
          <p:cNvSpPr>
            <a:spLocks noGrp="1" noChangeArrowheads="1"/>
          </p:cNvSpPr>
          <p:nvPr>
            <p:ph type="subTitle" idx="1"/>
          </p:nvPr>
        </p:nvSpPr>
        <p:spPr>
          <a:xfrm>
            <a:off x="1371600" y="3886200"/>
            <a:ext cx="6513513" cy="2206625"/>
          </a:xfrm>
        </p:spPr>
        <p:txBody>
          <a:bodyPr/>
          <a:lstStyle/>
          <a:p>
            <a:pPr>
              <a:lnSpc>
                <a:spcPct val="80000"/>
              </a:lnSpc>
            </a:pPr>
            <a:r>
              <a:rPr lang="en-US" sz="1800"/>
              <a:t>Kamal Harmoni B. Kamal Ariff</a:t>
            </a:r>
          </a:p>
          <a:p>
            <a:pPr>
              <a:lnSpc>
                <a:spcPct val="80000"/>
              </a:lnSpc>
            </a:pPr>
            <a:r>
              <a:rPr lang="en-US" sz="1800"/>
              <a:t>Faculty of Information Technology</a:t>
            </a:r>
            <a:endParaRPr lang="en-US" sz="1800">
              <a:hlinkClick r:id="rId3"/>
            </a:endParaRPr>
          </a:p>
          <a:p>
            <a:pPr>
              <a:lnSpc>
                <a:spcPct val="80000"/>
              </a:lnSpc>
            </a:pPr>
            <a:r>
              <a:rPr lang="en-US" sz="1800">
                <a:hlinkClick r:id="rId3"/>
              </a:rPr>
              <a:t>kamalharmoni@yahoo.com</a:t>
            </a:r>
            <a:r>
              <a:rPr lang="en-US" sz="1800"/>
              <a:t> </a:t>
            </a:r>
          </a:p>
          <a:p>
            <a:pPr>
              <a:lnSpc>
                <a:spcPct val="80000"/>
              </a:lnSpc>
            </a:pPr>
            <a:endParaRPr lang="en-US" sz="1800"/>
          </a:p>
          <a:p>
            <a:pPr>
              <a:lnSpc>
                <a:spcPct val="80000"/>
              </a:lnSpc>
            </a:pPr>
            <a:r>
              <a:rPr lang="en-US" sz="1800"/>
              <a:t>Nur Rahmah Bt. Zulkifli</a:t>
            </a:r>
          </a:p>
          <a:p>
            <a:pPr>
              <a:lnSpc>
                <a:spcPct val="80000"/>
              </a:lnSpc>
            </a:pPr>
            <a:r>
              <a:rPr lang="en-US" sz="1800"/>
              <a:t>Faculty of Information Technology</a:t>
            </a:r>
            <a:endParaRPr lang="en-US" sz="1800">
              <a:hlinkClick r:id="rId4"/>
            </a:endParaRPr>
          </a:p>
          <a:p>
            <a:pPr>
              <a:lnSpc>
                <a:spcPct val="80000"/>
              </a:lnSpc>
            </a:pPr>
            <a:r>
              <a:rPr lang="en-US" sz="1800">
                <a:hlinkClick r:id="rId4"/>
              </a:rPr>
              <a:t>nurrahmah1979@yahoo.com</a:t>
            </a:r>
            <a:endParaRPr lang="en-US" sz="1800"/>
          </a:p>
          <a:p>
            <a:pPr>
              <a:lnSpc>
                <a:spcPct val="80000"/>
              </a:lnSpc>
            </a:pPr>
            <a:endParaRPr lang="en-US" sz="180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p:txBody>
          <a:bodyPr/>
          <a:lstStyle/>
          <a:p>
            <a:pPr algn="l"/>
            <a:r>
              <a:rPr lang="en-US"/>
              <a:t/>
            </a:r>
            <a:br>
              <a:rPr lang="en-US"/>
            </a:br>
            <a:r>
              <a:rPr lang="en-US"/>
              <a:t>The Benefit of Catalysis</a:t>
            </a:r>
            <a:r>
              <a:rPr lang="en-US">
                <a:hlinkClick r:id="" action="ppaction://noaction"/>
              </a:rPr>
              <a:t/>
            </a:r>
            <a:br>
              <a:rPr lang="en-US">
                <a:hlinkClick r:id="" action="ppaction://noaction"/>
              </a:rPr>
            </a:br>
            <a:endParaRPr lang="en-US"/>
          </a:p>
        </p:txBody>
      </p:sp>
      <p:sp>
        <p:nvSpPr>
          <p:cNvPr id="12291" name="Rectangle 3"/>
          <p:cNvSpPr>
            <a:spLocks noGrp="1" noChangeArrowheads="1"/>
          </p:cNvSpPr>
          <p:nvPr>
            <p:ph type="body" idx="1"/>
          </p:nvPr>
        </p:nvSpPr>
        <p:spPr/>
        <p:txBody>
          <a:bodyPr/>
          <a:lstStyle/>
          <a:p>
            <a:pPr marL="358775" lvl="2" indent="6350">
              <a:buFontTx/>
              <a:buNone/>
            </a:pPr>
            <a:r>
              <a:rPr lang="en-US" b="1" i="1"/>
              <a:t>Enterprise-level design</a:t>
            </a:r>
          </a:p>
          <a:p>
            <a:pPr marL="358775" lvl="2" indent="6350">
              <a:buFontTx/>
              <a:buNone/>
            </a:pPr>
            <a:r>
              <a:rPr lang="en-US"/>
              <a:t>According to D’Souza and Wills (2001), Catalysis w	ill provide the several different layer that will improve in order to decide any changes.</a:t>
            </a:r>
            <a:endParaRPr lang="en-US" b="1" i="1"/>
          </a:p>
          <a:p>
            <a:pPr marL="358775" lvl="2" indent="6350">
              <a:buFontTx/>
              <a:buNone/>
            </a:pPr>
            <a:endParaRPr lang="en-US" b="1" i="1"/>
          </a:p>
          <a:p>
            <a:pPr marL="358775" lvl="2" indent="6350">
              <a:buFontTx/>
              <a:buNone/>
            </a:pPr>
            <a:r>
              <a:rPr lang="en-US" b="1" i="1"/>
              <a:t>High-integrity design</a:t>
            </a:r>
          </a:p>
          <a:p>
            <a:pPr marL="358775" lvl="2" indent="6350">
              <a:buFontTx/>
              <a:buNone/>
            </a:pPr>
            <a:r>
              <a:rPr lang="en-US"/>
              <a:t>The accuracy in the Catalysis design that provides the specification makes it dependable when it is important in designing the software.</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lstStyle/>
          <a:p>
            <a:pPr algn="l"/>
            <a:r>
              <a:rPr lang="en-US" sz="4800"/>
              <a:t>The Benefit Cont..</a:t>
            </a:r>
          </a:p>
        </p:txBody>
      </p:sp>
      <p:sp>
        <p:nvSpPr>
          <p:cNvPr id="14339" name="Rectangle 3"/>
          <p:cNvSpPr>
            <a:spLocks noGrp="1" noChangeArrowheads="1"/>
          </p:cNvSpPr>
          <p:nvPr>
            <p:ph type="body" idx="1"/>
          </p:nvPr>
        </p:nvSpPr>
        <p:spPr/>
        <p:txBody>
          <a:bodyPr/>
          <a:lstStyle/>
          <a:p>
            <a:pPr marL="179388" lvl="1" indent="0">
              <a:lnSpc>
                <a:spcPct val="90000"/>
              </a:lnSpc>
              <a:buFontTx/>
              <a:buNone/>
            </a:pPr>
            <a:r>
              <a:rPr lang="en-US" b="1" i="1"/>
              <a:t>Traceability</a:t>
            </a:r>
          </a:p>
          <a:p>
            <a:pPr marL="179388" lvl="1" indent="0">
              <a:lnSpc>
                <a:spcPct val="90000"/>
              </a:lnSpc>
              <a:buFontTx/>
              <a:buNone/>
            </a:pPr>
            <a:r>
              <a:rPr lang="en-US"/>
              <a:t>In designing, traceability is important and Catalysis provides a means of that. With the Catalysis, the any changes that have to be made in certain design are easy to find and to be trace. </a:t>
            </a:r>
            <a:endParaRPr lang="en-US" b="1" i="1"/>
          </a:p>
          <a:p>
            <a:pPr marL="179388" lvl="1" indent="0">
              <a:lnSpc>
                <a:spcPct val="90000"/>
              </a:lnSpc>
              <a:buFontTx/>
              <a:buNone/>
            </a:pPr>
            <a:r>
              <a:rPr lang="en-US" b="1" i="1"/>
              <a:t>Pattern reuse and full extensibility</a:t>
            </a:r>
          </a:p>
          <a:p>
            <a:pPr marL="179388" lvl="1" indent="0">
              <a:lnSpc>
                <a:spcPct val="90000"/>
              </a:lnSpc>
              <a:buFontTx/>
              <a:buNone/>
            </a:pPr>
            <a:r>
              <a:rPr lang="en-US"/>
              <a:t>Catalysis also provides reuse in the framework for any components, patterns, architectures, and protocol. There also modeling and protocol provided to create them.</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p:txBody>
          <a:bodyPr/>
          <a:lstStyle/>
          <a:p>
            <a:pPr algn="l"/>
            <a:r>
              <a:rPr lang="en-US" sz="4800"/>
              <a:t>The Benefit Cont..</a:t>
            </a:r>
          </a:p>
        </p:txBody>
      </p:sp>
      <p:sp>
        <p:nvSpPr>
          <p:cNvPr id="15363" name="Rectangle 3"/>
          <p:cNvSpPr>
            <a:spLocks noGrp="1" noChangeArrowheads="1"/>
          </p:cNvSpPr>
          <p:nvPr>
            <p:ph type="body" idx="1"/>
          </p:nvPr>
        </p:nvSpPr>
        <p:spPr/>
        <p:txBody>
          <a:bodyPr/>
          <a:lstStyle/>
          <a:p>
            <a:pPr marL="179388" lvl="1" indent="0">
              <a:lnSpc>
                <a:spcPct val="90000"/>
              </a:lnSpc>
              <a:buFontTx/>
              <a:buNone/>
            </a:pPr>
            <a:r>
              <a:rPr lang="en-US" sz="2400" b="1" i="1"/>
              <a:t>Component-based development</a:t>
            </a:r>
          </a:p>
          <a:p>
            <a:pPr marL="179388" lvl="1" indent="0">
              <a:lnSpc>
                <a:spcPct val="90000"/>
              </a:lnSpc>
              <a:buFontTx/>
              <a:buNone/>
            </a:pPr>
            <a:r>
              <a:rPr lang="en-US" sz="2400"/>
              <a:t>Based on component development, component kit architecture and component development are seen from the ‘high integrity design’. According to D’Souza and Wills (2001), it means that all the parties are able to see that component clearly.</a:t>
            </a:r>
            <a:endParaRPr lang="en-US" sz="2400" b="1" i="1"/>
          </a:p>
          <a:p>
            <a:pPr marL="179388" lvl="1" indent="0">
              <a:lnSpc>
                <a:spcPct val="90000"/>
              </a:lnSpc>
              <a:buFontTx/>
              <a:buNone/>
            </a:pPr>
            <a:r>
              <a:rPr lang="en-US" sz="2400" b="1" i="1"/>
              <a:t>A behavior-centric and data-centric approach</a:t>
            </a:r>
          </a:p>
          <a:p>
            <a:pPr marL="179388" lvl="1" indent="0">
              <a:lnSpc>
                <a:spcPct val="90000"/>
              </a:lnSpc>
              <a:buFontTx/>
              <a:buNone/>
            </a:pPr>
            <a:r>
              <a:rPr lang="en-US" sz="2400"/>
              <a:t>According to D’Souza and Wills (2001), Catalysis is able to visualize in a behavior centric and data-centric approach. It is because it holds up all together. Attributes of the component which a behavior centric is relate to the data centric approach in Catalysis.</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p:txBody>
          <a:bodyPr/>
          <a:lstStyle/>
          <a:p>
            <a:pPr algn="l"/>
            <a:r>
              <a:rPr lang="en-US" sz="4800"/>
              <a:t>The Benefit Cont..</a:t>
            </a:r>
          </a:p>
        </p:txBody>
      </p:sp>
      <p:sp>
        <p:nvSpPr>
          <p:cNvPr id="16387" name="Rectangle 3"/>
          <p:cNvSpPr>
            <a:spLocks noGrp="1" noChangeArrowheads="1"/>
          </p:cNvSpPr>
          <p:nvPr>
            <p:ph type="body" idx="1"/>
          </p:nvPr>
        </p:nvSpPr>
        <p:spPr/>
        <p:txBody>
          <a:bodyPr/>
          <a:lstStyle/>
          <a:p>
            <a:pPr lvl="1"/>
            <a:r>
              <a:rPr lang="en-US" b="1" i="1"/>
              <a:t>Tools support</a:t>
            </a:r>
          </a:p>
          <a:p>
            <a:pPr lvl="1"/>
            <a:r>
              <a:rPr lang="en-US"/>
              <a:t>According to D’Souza and Wills (2001), Catalysis is supported by Unified Modeling Language(UML).</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a:lstStyle/>
          <a:p>
            <a:pPr algn="l"/>
            <a:r>
              <a:rPr lang="en-US"/>
              <a:t>Conclusion</a:t>
            </a:r>
          </a:p>
        </p:txBody>
      </p:sp>
      <p:sp>
        <p:nvSpPr>
          <p:cNvPr id="13315" name="Rectangle 3"/>
          <p:cNvSpPr>
            <a:spLocks noGrp="1" noChangeArrowheads="1"/>
          </p:cNvSpPr>
          <p:nvPr>
            <p:ph type="body" idx="1"/>
          </p:nvPr>
        </p:nvSpPr>
        <p:spPr/>
        <p:txBody>
          <a:bodyPr/>
          <a:lstStyle/>
          <a:p>
            <a:pPr>
              <a:lnSpc>
                <a:spcPct val="80000"/>
              </a:lnSpc>
            </a:pPr>
            <a:r>
              <a:rPr lang="en-US" sz="2000"/>
              <a:t>There are many kind of approach that been used in order to visualize the software. But providing with business requirement is none of them. Catalysis provides the mean of it was developed by Desmond Francis D’Souza and Alan Cameron Wills that visualize the component that integrate with the system or software. </a:t>
            </a:r>
          </a:p>
          <a:p>
            <a:pPr>
              <a:lnSpc>
                <a:spcPct val="80000"/>
              </a:lnSpc>
            </a:pPr>
            <a:r>
              <a:rPr lang="en-US" sz="2000"/>
              <a:t>The principles used are abstraction, precision and pluggable parts.</a:t>
            </a:r>
          </a:p>
          <a:p>
            <a:pPr>
              <a:lnSpc>
                <a:spcPct val="80000"/>
              </a:lnSpc>
            </a:pPr>
            <a:r>
              <a:rPr lang="en-US" sz="2000"/>
              <a:t>While the benefit of Catalysis includes enterprise level design, high integrity design, traceability, pattern reuse and full extensibility, component based development, a behavior centric and data centric approach with the tolls support of UML or Unified Modeling Language.</a:t>
            </a:r>
          </a:p>
          <a:p>
            <a:pPr>
              <a:lnSpc>
                <a:spcPct val="80000"/>
              </a:lnSpc>
            </a:pPr>
            <a:r>
              <a:rPr lang="en-US" sz="2000"/>
              <a:t>With the Catalysis, the design framework is provides with the requirements, architectures, specifications, and designs clearly for any parties. It will easier to understand the pattern and modeling that provides the ‘high integrity design’ in modeling with all the specifications in design.</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p:txBody>
          <a:bodyPr/>
          <a:lstStyle/>
          <a:p>
            <a:pPr algn="l"/>
            <a:r>
              <a:rPr lang="en-US"/>
              <a:t/>
            </a:r>
            <a:br>
              <a:rPr lang="en-US"/>
            </a:br>
            <a:r>
              <a:rPr lang="en-US"/>
              <a:t>References</a:t>
            </a:r>
            <a:br>
              <a:rPr lang="en-US"/>
            </a:br>
            <a:endParaRPr lang="en-US"/>
          </a:p>
        </p:txBody>
      </p:sp>
      <p:sp>
        <p:nvSpPr>
          <p:cNvPr id="5123" name="Rectangle 3"/>
          <p:cNvSpPr>
            <a:spLocks noGrp="1" noChangeArrowheads="1"/>
          </p:cNvSpPr>
          <p:nvPr>
            <p:ph type="body" idx="1"/>
          </p:nvPr>
        </p:nvSpPr>
        <p:spPr/>
        <p:txBody>
          <a:bodyPr/>
          <a:lstStyle/>
          <a:p>
            <a:pPr marL="609600" indent="-609600">
              <a:buFontTx/>
              <a:buAutoNum type="arabicPeriod"/>
            </a:pPr>
            <a:r>
              <a:rPr lang="en-US" sz="2400"/>
              <a:t>D’Souza, D. F. and Wills, A. C. (2001). </a:t>
            </a:r>
            <a:r>
              <a:rPr lang="en-US" sz="2400" i="1"/>
              <a:t>The Objects, Components, and Frameworks with UML: The Catalysis Approach. </a:t>
            </a:r>
            <a:r>
              <a:rPr lang="en-US" sz="2400"/>
              <a:t>Boston: Addison Wesley.</a:t>
            </a:r>
          </a:p>
          <a:p>
            <a:pPr marL="609600" indent="-609600">
              <a:buFontTx/>
              <a:buAutoNum type="arabicPeriod"/>
            </a:pPr>
            <a:r>
              <a:rPr lang="en-US" sz="2400"/>
              <a:t>The Catalysis. Retrieved August 10, 2008 from </a:t>
            </a:r>
            <a:r>
              <a:rPr lang="en-US" sz="2400">
                <a:hlinkClick r:id="rId3"/>
              </a:rPr>
              <a:t>www.catalysis.org</a:t>
            </a:r>
            <a:endParaRPr lang="en-US" sz="2400"/>
          </a:p>
          <a:p>
            <a:pPr marL="609600" indent="-609600">
              <a:buFontTx/>
              <a:buNone/>
            </a:pPr>
            <a:endParaRPr lang="en-US" sz="240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p:txBody>
          <a:bodyPr/>
          <a:lstStyle/>
          <a:p>
            <a:pPr algn="l"/>
            <a:r>
              <a:rPr lang="en-US"/>
              <a:t>Outline</a:t>
            </a:r>
          </a:p>
        </p:txBody>
      </p:sp>
      <p:sp>
        <p:nvSpPr>
          <p:cNvPr id="3075" name="Rectangle 3"/>
          <p:cNvSpPr>
            <a:spLocks noGrp="1" noChangeArrowheads="1"/>
          </p:cNvSpPr>
          <p:nvPr>
            <p:ph type="body" idx="1"/>
          </p:nvPr>
        </p:nvSpPr>
        <p:spPr>
          <a:xfrm>
            <a:off x="468313" y="1628775"/>
            <a:ext cx="8229600" cy="4032250"/>
          </a:xfrm>
        </p:spPr>
        <p:txBody>
          <a:bodyPr/>
          <a:lstStyle/>
          <a:p>
            <a:pPr>
              <a:lnSpc>
                <a:spcPct val="80000"/>
              </a:lnSpc>
            </a:pPr>
            <a:r>
              <a:rPr lang="en-US" sz="2000"/>
              <a:t>Introduction</a:t>
            </a:r>
          </a:p>
          <a:p>
            <a:pPr>
              <a:lnSpc>
                <a:spcPct val="80000"/>
              </a:lnSpc>
            </a:pPr>
            <a:r>
              <a:rPr lang="en-US" sz="2000"/>
              <a:t>Catalysis</a:t>
            </a:r>
          </a:p>
          <a:p>
            <a:pPr>
              <a:lnSpc>
                <a:spcPct val="80000"/>
              </a:lnSpc>
            </a:pPr>
            <a:r>
              <a:rPr lang="en-US" sz="2000"/>
              <a:t>History of catalysis</a:t>
            </a:r>
          </a:p>
          <a:p>
            <a:pPr>
              <a:lnSpc>
                <a:spcPct val="80000"/>
              </a:lnSpc>
            </a:pPr>
            <a:r>
              <a:rPr lang="en-US" sz="2000"/>
              <a:t>The objective of catalysis</a:t>
            </a:r>
          </a:p>
          <a:p>
            <a:pPr>
              <a:lnSpc>
                <a:spcPct val="80000"/>
              </a:lnSpc>
            </a:pPr>
            <a:r>
              <a:rPr lang="en-US" sz="2000"/>
              <a:t>Three level Modeling</a:t>
            </a:r>
          </a:p>
          <a:p>
            <a:pPr>
              <a:lnSpc>
                <a:spcPct val="80000"/>
              </a:lnSpc>
            </a:pPr>
            <a:r>
              <a:rPr lang="en-US" sz="2000"/>
              <a:t>Principles in Catalysis</a:t>
            </a:r>
            <a:endParaRPr lang="en-US" sz="2000">
              <a:hlinkClick r:id="" action="ppaction://noaction"/>
            </a:endParaRPr>
          </a:p>
          <a:p>
            <a:pPr>
              <a:lnSpc>
                <a:spcPct val="80000"/>
              </a:lnSpc>
            </a:pPr>
            <a:r>
              <a:rPr lang="en-US" sz="2000"/>
              <a:t>Three Constructs</a:t>
            </a:r>
            <a:endParaRPr lang="en-US" sz="2000">
              <a:hlinkClick r:id="" action="ppaction://noaction"/>
            </a:endParaRPr>
          </a:p>
          <a:p>
            <a:pPr>
              <a:lnSpc>
                <a:spcPct val="80000"/>
              </a:lnSpc>
            </a:pPr>
            <a:r>
              <a:rPr lang="en-US" sz="2000"/>
              <a:t>The Benefit of Catalysis</a:t>
            </a:r>
            <a:endParaRPr lang="en-US" sz="2000">
              <a:hlinkClick r:id="" action="ppaction://noaction"/>
            </a:endParaRPr>
          </a:p>
          <a:p>
            <a:pPr>
              <a:lnSpc>
                <a:spcPct val="80000"/>
              </a:lnSpc>
            </a:pPr>
            <a:r>
              <a:rPr lang="en-US" sz="2000"/>
              <a:t>Fractal Modeling</a:t>
            </a:r>
          </a:p>
          <a:p>
            <a:pPr>
              <a:lnSpc>
                <a:spcPct val="80000"/>
              </a:lnSpc>
            </a:pPr>
            <a:r>
              <a:rPr lang="en-US" sz="2000"/>
              <a:t>Modeling Constructs</a:t>
            </a:r>
          </a:p>
          <a:p>
            <a:pPr>
              <a:lnSpc>
                <a:spcPct val="80000"/>
              </a:lnSpc>
            </a:pPr>
            <a:r>
              <a:rPr lang="en-US" sz="2000"/>
              <a:t>Catalysis notation</a:t>
            </a:r>
          </a:p>
          <a:p>
            <a:pPr>
              <a:lnSpc>
                <a:spcPct val="80000"/>
              </a:lnSpc>
            </a:pPr>
            <a:r>
              <a:rPr lang="en-US" sz="2000"/>
              <a:t>Conclusion</a:t>
            </a:r>
          </a:p>
          <a:p>
            <a:pPr>
              <a:lnSpc>
                <a:spcPct val="80000"/>
              </a:lnSpc>
            </a:pPr>
            <a:r>
              <a:rPr lang="en-US" sz="2000"/>
              <a:t>References</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p:txBody>
          <a:bodyPr/>
          <a:lstStyle/>
          <a:p>
            <a:pPr algn="l"/>
            <a:r>
              <a:rPr lang="en-US"/>
              <a:t/>
            </a:r>
            <a:br>
              <a:rPr lang="en-US"/>
            </a:br>
            <a:r>
              <a:rPr lang="en-US"/>
              <a:t>Introduction</a:t>
            </a:r>
            <a:br>
              <a:rPr lang="en-US"/>
            </a:br>
            <a:endParaRPr lang="en-US"/>
          </a:p>
        </p:txBody>
      </p:sp>
      <p:sp>
        <p:nvSpPr>
          <p:cNvPr id="4099" name="Rectangle 3"/>
          <p:cNvSpPr>
            <a:spLocks noGrp="1" noChangeArrowheads="1"/>
          </p:cNvSpPr>
          <p:nvPr>
            <p:ph type="body" idx="1"/>
          </p:nvPr>
        </p:nvSpPr>
        <p:spPr/>
        <p:txBody>
          <a:bodyPr/>
          <a:lstStyle/>
          <a:p>
            <a:pPr>
              <a:lnSpc>
                <a:spcPct val="90000"/>
              </a:lnSpc>
            </a:pPr>
            <a:r>
              <a:rPr lang="en-US"/>
              <a:t>In order to define the component to be standard, the design should be focus to the business requirements. </a:t>
            </a:r>
          </a:p>
          <a:p>
            <a:pPr>
              <a:lnSpc>
                <a:spcPct val="90000"/>
              </a:lnSpc>
            </a:pPr>
            <a:r>
              <a:rPr lang="en-US"/>
              <a:t>However to find the technique that describe can describe that requirement and implementation is quite hard. Until the ICON computing, a wholly owned subsidiary of Platinum Technology found Catalysis.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p:txBody>
          <a:bodyPr/>
          <a:lstStyle/>
          <a:p>
            <a:pPr algn="l"/>
            <a:r>
              <a:rPr lang="en-US"/>
              <a:t>Catalysis</a:t>
            </a:r>
          </a:p>
        </p:txBody>
      </p:sp>
      <p:sp>
        <p:nvSpPr>
          <p:cNvPr id="6147" name="Rectangle 3"/>
          <p:cNvSpPr>
            <a:spLocks noGrp="1" noChangeArrowheads="1"/>
          </p:cNvSpPr>
          <p:nvPr>
            <p:ph type="body" idx="1"/>
          </p:nvPr>
        </p:nvSpPr>
        <p:spPr/>
        <p:txBody>
          <a:bodyPr/>
          <a:lstStyle/>
          <a:p>
            <a:pPr>
              <a:lnSpc>
                <a:spcPct val="90000"/>
              </a:lnSpc>
            </a:pPr>
            <a:r>
              <a:rPr lang="en-US" sz="2400"/>
              <a:t>Catalysis is </a:t>
            </a:r>
            <a:r>
              <a:rPr lang="en-US" sz="2400" i="1"/>
              <a:t>an acceleration of the rate of a process or reaction, brought about by a catalyst, usually present in small managed quantities and unaffected at the end of the reaction. A catalyst permits reactions or processes to take place more effectively or under milder conditions than would otherwise be possible.</a:t>
            </a:r>
            <a:r>
              <a:rPr lang="en-US" sz="2400"/>
              <a:t> </a:t>
            </a:r>
          </a:p>
          <a:p>
            <a:pPr>
              <a:lnSpc>
                <a:spcPct val="90000"/>
              </a:lnSpc>
            </a:pPr>
            <a:r>
              <a:rPr lang="en-US" sz="2400"/>
              <a:t>‘</a:t>
            </a:r>
            <a:r>
              <a:rPr lang="en-US" sz="2400" i="1"/>
              <a:t>Catalysis is a next generation approach for the systematic business-driven development of component-based systems, based on the industry standard Unified Modeling Language (UML)’</a:t>
            </a:r>
            <a:r>
              <a:rPr lang="en-US" sz="2400"/>
              <a:t>.</a:t>
            </a:r>
          </a:p>
          <a:p>
            <a:pPr algn="r">
              <a:lnSpc>
                <a:spcPct val="90000"/>
              </a:lnSpc>
              <a:buFontTx/>
              <a:buNone/>
            </a:pPr>
            <a:endParaRPr lang="en-US" sz="2400"/>
          </a:p>
          <a:p>
            <a:pPr algn="r">
              <a:lnSpc>
                <a:spcPct val="90000"/>
              </a:lnSpc>
              <a:buFontTx/>
              <a:buNone/>
            </a:pPr>
            <a:r>
              <a:rPr lang="en-US" sz="2400"/>
              <a:t>D’Souza and Wills (2001),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p:txBody>
          <a:bodyPr/>
          <a:lstStyle/>
          <a:p>
            <a:pPr algn="l"/>
            <a:r>
              <a:rPr lang="en-US"/>
              <a:t/>
            </a:r>
            <a:br>
              <a:rPr lang="en-US"/>
            </a:br>
            <a:r>
              <a:rPr lang="en-US"/>
              <a:t>History of catalysis</a:t>
            </a:r>
            <a:br>
              <a:rPr lang="en-US"/>
            </a:br>
            <a:endParaRPr lang="en-US"/>
          </a:p>
        </p:txBody>
      </p:sp>
      <p:sp>
        <p:nvSpPr>
          <p:cNvPr id="7171" name="Rectangle 3"/>
          <p:cNvSpPr>
            <a:spLocks noGrp="1" noChangeArrowheads="1"/>
          </p:cNvSpPr>
          <p:nvPr>
            <p:ph type="body" idx="1"/>
          </p:nvPr>
        </p:nvSpPr>
        <p:spPr/>
        <p:txBody>
          <a:bodyPr/>
          <a:lstStyle/>
          <a:p>
            <a:pPr>
              <a:lnSpc>
                <a:spcPct val="80000"/>
              </a:lnSpc>
            </a:pPr>
            <a:r>
              <a:rPr lang="en-US" sz="2400"/>
              <a:t>Catalysis was developed by Desmond D'Souza and Alan Wills </a:t>
            </a:r>
          </a:p>
          <a:p>
            <a:pPr>
              <a:lnSpc>
                <a:spcPct val="80000"/>
              </a:lnSpc>
            </a:pPr>
            <a:r>
              <a:rPr lang="en-US" sz="2400"/>
              <a:t>The writer first Catalysis book. </a:t>
            </a:r>
          </a:p>
          <a:p>
            <a:pPr>
              <a:lnSpc>
                <a:spcPct val="80000"/>
              </a:lnSpc>
            </a:pPr>
            <a:r>
              <a:rPr lang="en-US" sz="2400"/>
              <a:t>Since 1992, now the Catalysis has been used by over than 500 Fortune companies in </a:t>
            </a:r>
          </a:p>
          <a:p>
            <a:pPr lvl="1">
              <a:lnSpc>
                <a:spcPct val="80000"/>
              </a:lnSpc>
            </a:pPr>
            <a:r>
              <a:rPr lang="en-US" sz="2000"/>
              <a:t>manufacturing, </a:t>
            </a:r>
          </a:p>
          <a:p>
            <a:pPr lvl="1">
              <a:lnSpc>
                <a:spcPct val="80000"/>
              </a:lnSpc>
            </a:pPr>
            <a:r>
              <a:rPr lang="en-US" sz="2000"/>
              <a:t>finance, </a:t>
            </a:r>
          </a:p>
          <a:p>
            <a:pPr lvl="1">
              <a:lnSpc>
                <a:spcPct val="80000"/>
              </a:lnSpc>
            </a:pPr>
            <a:r>
              <a:rPr lang="en-US" sz="2000"/>
              <a:t>telecommunication, </a:t>
            </a:r>
          </a:p>
          <a:p>
            <a:pPr lvl="1">
              <a:lnSpc>
                <a:spcPct val="80000"/>
              </a:lnSpc>
            </a:pPr>
            <a:r>
              <a:rPr lang="en-US" sz="2000"/>
              <a:t>insurance, </a:t>
            </a:r>
          </a:p>
          <a:p>
            <a:pPr lvl="1">
              <a:lnSpc>
                <a:spcPct val="80000"/>
              </a:lnSpc>
            </a:pPr>
            <a:r>
              <a:rPr lang="en-US" sz="2000"/>
              <a:t>embedded systems, </a:t>
            </a:r>
          </a:p>
          <a:p>
            <a:pPr lvl="1">
              <a:lnSpc>
                <a:spcPct val="80000"/>
              </a:lnSpc>
            </a:pPr>
            <a:r>
              <a:rPr lang="en-US" sz="2000"/>
              <a:t>process control, </a:t>
            </a:r>
          </a:p>
          <a:p>
            <a:pPr lvl="1">
              <a:lnSpc>
                <a:spcPct val="80000"/>
              </a:lnSpc>
            </a:pPr>
            <a:r>
              <a:rPr lang="en-US" sz="2000"/>
              <a:t>flight simulation, travel and transportation, </a:t>
            </a:r>
          </a:p>
          <a:p>
            <a:pPr lvl="1">
              <a:lnSpc>
                <a:spcPct val="80000"/>
              </a:lnSpc>
            </a:pPr>
            <a:r>
              <a:rPr lang="en-US" sz="2000"/>
              <a:t>and systems management.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p:txBody>
          <a:bodyPr/>
          <a:lstStyle/>
          <a:p>
            <a:pPr algn="l"/>
            <a:r>
              <a:rPr lang="en-US" sz="4800"/>
              <a:t>The objective of catalysis</a:t>
            </a:r>
          </a:p>
        </p:txBody>
      </p:sp>
      <p:sp>
        <p:nvSpPr>
          <p:cNvPr id="8195" name="Rectangle 3"/>
          <p:cNvSpPr>
            <a:spLocks noGrp="1" noChangeArrowheads="1"/>
          </p:cNvSpPr>
          <p:nvPr>
            <p:ph type="body" idx="1"/>
          </p:nvPr>
        </p:nvSpPr>
        <p:spPr/>
        <p:txBody>
          <a:bodyPr/>
          <a:lstStyle/>
          <a:p>
            <a:pPr algn="just">
              <a:buFont typeface="Symbol" pitchFamily="18" charset="2"/>
              <a:buChar char=""/>
            </a:pPr>
            <a:r>
              <a:rPr lang="en-US" sz="2400"/>
              <a:t>Component based development</a:t>
            </a:r>
          </a:p>
          <a:p>
            <a:pPr algn="just">
              <a:buFont typeface="Symbol" pitchFamily="18" charset="2"/>
              <a:buChar char=""/>
            </a:pPr>
            <a:r>
              <a:rPr lang="en-US" sz="2400"/>
              <a:t>High integrity design</a:t>
            </a:r>
          </a:p>
          <a:p>
            <a:pPr algn="just">
              <a:buFont typeface="Symbol" pitchFamily="18" charset="2"/>
              <a:buChar char=""/>
            </a:pPr>
            <a:r>
              <a:rPr lang="en-US" sz="2400"/>
              <a:t>Object oriented design</a:t>
            </a:r>
          </a:p>
          <a:p>
            <a:pPr algn="just">
              <a:buFont typeface="Symbol" pitchFamily="18" charset="2"/>
              <a:buChar char=""/>
            </a:pPr>
            <a:r>
              <a:rPr lang="en-US" sz="2400"/>
              <a:t>Reengineering</a:t>
            </a:r>
          </a:p>
          <a:p>
            <a:pPr>
              <a:buFontTx/>
              <a:buNone/>
            </a:pPr>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lstStyle/>
          <a:p>
            <a:pPr algn="l"/>
            <a:r>
              <a:rPr lang="en-US"/>
              <a:t/>
            </a:r>
            <a:br>
              <a:rPr lang="en-US"/>
            </a:br>
            <a:r>
              <a:rPr lang="en-US"/>
              <a:t>Three level Modeling</a:t>
            </a:r>
            <a:br>
              <a:rPr lang="en-US"/>
            </a:br>
            <a:endParaRPr lang="en-US"/>
          </a:p>
        </p:txBody>
      </p:sp>
      <p:sp>
        <p:nvSpPr>
          <p:cNvPr id="9219" name="Rectangle 3"/>
          <p:cNvSpPr>
            <a:spLocks noGrp="1" noChangeArrowheads="1"/>
          </p:cNvSpPr>
          <p:nvPr>
            <p:ph type="body" idx="1"/>
          </p:nvPr>
        </p:nvSpPr>
        <p:spPr/>
        <p:txBody>
          <a:bodyPr/>
          <a:lstStyle/>
          <a:p>
            <a:pPr>
              <a:buFont typeface="Symbol" pitchFamily="18" charset="2"/>
              <a:buChar char=""/>
            </a:pPr>
            <a:r>
              <a:rPr lang="en-US" sz="2400"/>
              <a:t>The external side: Problem Domain or Business</a:t>
            </a:r>
          </a:p>
          <a:p>
            <a:pPr>
              <a:buFont typeface="Symbol" pitchFamily="18" charset="2"/>
              <a:buChar char=""/>
            </a:pPr>
            <a:r>
              <a:rPr lang="en-US" sz="2400"/>
              <a:t>The boundary: Component specification</a:t>
            </a:r>
          </a:p>
          <a:p>
            <a:pPr>
              <a:buFont typeface="Symbol" pitchFamily="18" charset="2"/>
              <a:buChar char=""/>
            </a:pPr>
            <a:r>
              <a:rPr lang="en-US" sz="2400"/>
              <a:t>The internal: Component Implementation</a:t>
            </a:r>
          </a:p>
          <a:p>
            <a:endParaRPr lang="en-US" sz="240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p:txBody>
          <a:bodyPr/>
          <a:lstStyle/>
          <a:p>
            <a:pPr algn="l"/>
            <a:r>
              <a:rPr lang="en-US"/>
              <a:t/>
            </a:r>
            <a:br>
              <a:rPr lang="en-US"/>
            </a:br>
            <a:r>
              <a:rPr lang="en-US"/>
              <a:t>Principles in Catalysis</a:t>
            </a:r>
            <a:r>
              <a:rPr lang="en-US">
                <a:hlinkClick r:id="" action="ppaction://noaction"/>
              </a:rPr>
              <a:t/>
            </a:r>
            <a:br>
              <a:rPr lang="en-US">
                <a:hlinkClick r:id="" action="ppaction://noaction"/>
              </a:rPr>
            </a:br>
            <a:endParaRPr lang="en-US"/>
          </a:p>
        </p:txBody>
      </p:sp>
      <p:sp>
        <p:nvSpPr>
          <p:cNvPr id="10243" name="Rectangle 3"/>
          <p:cNvSpPr>
            <a:spLocks noGrp="1" noChangeArrowheads="1"/>
          </p:cNvSpPr>
          <p:nvPr>
            <p:ph type="body" idx="1"/>
          </p:nvPr>
        </p:nvSpPr>
        <p:spPr/>
        <p:txBody>
          <a:bodyPr/>
          <a:lstStyle/>
          <a:p>
            <a:pPr lvl="1">
              <a:buFontTx/>
              <a:buNone/>
            </a:pPr>
            <a:r>
              <a:rPr lang="en-US" b="1" i="1"/>
              <a:t>Abstraction</a:t>
            </a:r>
          </a:p>
          <a:p>
            <a:pPr lvl="1"/>
            <a:r>
              <a:rPr lang="en-US"/>
              <a:t>Concept of hiding the unimportant detail and defined the main feature.</a:t>
            </a:r>
            <a:endParaRPr lang="en-US" b="1" i="1"/>
          </a:p>
          <a:p>
            <a:pPr lvl="1">
              <a:buFontTx/>
              <a:buNone/>
            </a:pPr>
            <a:r>
              <a:rPr lang="en-US" b="1" i="1"/>
              <a:t>Precision </a:t>
            </a:r>
          </a:p>
          <a:p>
            <a:pPr lvl="1"/>
            <a:r>
              <a:rPr lang="en-US"/>
              <a:t>Gaps and inconsistencies will define early.</a:t>
            </a:r>
            <a:endParaRPr lang="en-US" b="1" i="1"/>
          </a:p>
          <a:p>
            <a:pPr lvl="1">
              <a:buFontTx/>
              <a:buNone/>
            </a:pPr>
            <a:r>
              <a:rPr lang="en-US" b="1" i="1"/>
              <a:t>Pluggable Parts</a:t>
            </a:r>
          </a:p>
          <a:p>
            <a:pPr lvl="1"/>
            <a:r>
              <a:rPr lang="en-US"/>
              <a:t>Develop a design component that can be plugged or connected together.</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pPr algn="l"/>
            <a:r>
              <a:rPr lang="en-US"/>
              <a:t/>
            </a:r>
            <a:br>
              <a:rPr lang="en-US"/>
            </a:br>
            <a:r>
              <a:rPr lang="en-US"/>
              <a:t>Three Constructs</a:t>
            </a:r>
            <a:r>
              <a:rPr lang="en-US">
                <a:hlinkClick r:id="" action="ppaction://noaction"/>
              </a:rPr>
              <a:t/>
            </a:r>
            <a:br>
              <a:rPr lang="en-US">
                <a:hlinkClick r:id="" action="ppaction://noaction"/>
              </a:rPr>
            </a:br>
            <a:endParaRPr lang="en-US"/>
          </a:p>
        </p:txBody>
      </p:sp>
      <p:sp>
        <p:nvSpPr>
          <p:cNvPr id="11267" name="Rectangle 3"/>
          <p:cNvSpPr>
            <a:spLocks noGrp="1" noChangeArrowheads="1"/>
          </p:cNvSpPr>
          <p:nvPr>
            <p:ph type="body" idx="1"/>
          </p:nvPr>
        </p:nvSpPr>
        <p:spPr/>
        <p:txBody>
          <a:bodyPr/>
          <a:lstStyle/>
          <a:p>
            <a:pPr lvl="1" algn="just">
              <a:buFont typeface="Symbol" pitchFamily="18" charset="2"/>
              <a:buChar char=""/>
            </a:pPr>
            <a:r>
              <a:rPr lang="en-US" b="1" i="1"/>
              <a:t>Collaboration</a:t>
            </a:r>
          </a:p>
          <a:p>
            <a:pPr lvl="1" algn="just">
              <a:buFont typeface="Symbol" pitchFamily="18" charset="2"/>
              <a:buChar char=""/>
            </a:pPr>
            <a:r>
              <a:rPr lang="en-US" b="1" i="1"/>
              <a:t>Type</a:t>
            </a:r>
          </a:p>
          <a:p>
            <a:pPr lvl="1" algn="just">
              <a:buFont typeface="Symbol" pitchFamily="18" charset="2"/>
              <a:buChar char=""/>
            </a:pPr>
            <a:r>
              <a:rPr lang="en-US" b="1" i="1"/>
              <a:t>Refinement</a:t>
            </a:r>
          </a:p>
          <a:p>
            <a:pPr>
              <a:buFontTx/>
              <a:buNone/>
            </a:pPr>
            <a:endParaRPr lang="en-US"/>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214</TotalTime>
  <Words>750</Words>
  <Application>Microsoft Office PowerPoint</Application>
  <PresentationFormat>On-screen Show (4:3)</PresentationFormat>
  <Paragraphs>104</Paragraphs>
  <Slides>15</Slides>
  <Notes>15</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15</vt:i4>
      </vt:variant>
    </vt:vector>
  </HeadingPairs>
  <TitlesOfParts>
    <vt:vector size="18" baseType="lpstr">
      <vt:lpstr>Arial</vt:lpstr>
      <vt:lpstr>Symbol</vt:lpstr>
      <vt:lpstr>Default Design</vt:lpstr>
      <vt:lpstr>Catalysis</vt:lpstr>
      <vt:lpstr>Outline</vt:lpstr>
      <vt:lpstr> Introduction </vt:lpstr>
      <vt:lpstr>Catalysis</vt:lpstr>
      <vt:lpstr> History of catalysis </vt:lpstr>
      <vt:lpstr>The objective of catalysis</vt:lpstr>
      <vt:lpstr> Three level Modeling </vt:lpstr>
      <vt:lpstr> Principles in Catalysis </vt:lpstr>
      <vt:lpstr> Three Constructs </vt:lpstr>
      <vt:lpstr> The Benefit of Catalysis </vt:lpstr>
      <vt:lpstr>The Benefit Cont..</vt:lpstr>
      <vt:lpstr>The Benefit Cont..</vt:lpstr>
      <vt:lpstr>The Benefit Cont..</vt:lpstr>
      <vt:lpstr>Conclusion</vt:lpstr>
      <vt:lpstr> References </vt:lpstr>
    </vt:vector>
  </TitlesOfParts>
  <Company>Microsoft Corporation</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Catalysis</dc:title>
  <dc:creator>user</dc:creator>
  <cp:lastModifiedBy>kamal</cp:lastModifiedBy>
  <cp:revision>8</cp:revision>
  <dcterms:created xsi:type="dcterms:W3CDTF">2008-10-04T09:57:26Z</dcterms:created>
  <dcterms:modified xsi:type="dcterms:W3CDTF">2008-10-05T03:51:14Z</dcterms:modified>
</cp:coreProperties>
</file>

<file path=docProps/thumbnail.jpeg>
</file>